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image2.jpeg" ContentType="image/jpeg"/>
  <Override PartName="/ppt/media/media3.mp4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hyperlink" Target="https://access.redhat.com/documentation/en-us/openshift_container_platform/3.7/html/upgrading_clusters/upgrading-blue-green-deployments" TargetMode="External"/><Relationship Id="rId4" Type="http://schemas.openxmlformats.org/officeDocument/2006/relationships/hyperlink" Target="https://opensource.com/article/17/5/colorful-deployments" TargetMode="External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hyperlink" Target="https://www.katacoda.com/courses/kubernetes" TargetMode="External"/><Relationship Id="rId4" Type="http://schemas.openxmlformats.org/officeDocument/2006/relationships/hyperlink" Target="https://www.katacoda.com/courses/kubernetes/launch-single-node-cluster" TargetMode="External"/><Relationship Id="rId5" Type="http://schemas.openxmlformats.org/officeDocument/2006/relationships/hyperlink" Target="https://kubernetes.io/docs/tutorials/kubernetes-basics/deploy-app/deploy-interactive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5.png"/><Relationship Id="rId4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.openshift.com/introduction/getting-started/" TargetMode="External"/><Relationship Id="rId3" Type="http://schemas.openxmlformats.org/officeDocument/2006/relationships/image" Target="../media/image2.jpeg"/><Relationship Id="rId4" Type="http://schemas.openxmlformats.org/officeDocument/2006/relationships/image" Target="../media/image5.tif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penShift Tutorial"/>
          <p:cNvSpPr txBox="1"/>
          <p:nvPr>
            <p:ph type="ctrTitle"/>
          </p:nvPr>
        </p:nvSpPr>
        <p:spPr>
          <a:xfrm>
            <a:off x="1270000" y="520700"/>
            <a:ext cx="10464800" cy="11303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OpenShift Tutorial</a:t>
            </a:r>
          </a:p>
        </p:txBody>
      </p:sp>
      <p:sp>
        <p:nvSpPr>
          <p:cNvPr id="120" name="TP5 - Log3000 — A2018"/>
          <p:cNvSpPr txBox="1"/>
          <p:nvPr>
            <p:ph type="subTitle" sz="quarter" idx="1"/>
          </p:nvPr>
        </p:nvSpPr>
        <p:spPr>
          <a:xfrm>
            <a:off x="1397000" y="19050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TP5 - Log3000 — A2018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2592" y="7562155"/>
            <a:ext cx="1844416" cy="221684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Armstrong Foundjem…"/>
          <p:cNvSpPr txBox="1"/>
          <p:nvPr/>
        </p:nvSpPr>
        <p:spPr>
          <a:xfrm>
            <a:off x="1485900" y="44323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37463">
              <a:defRPr b="0" sz="3404"/>
            </a:pPr>
            <a:r>
              <a:t>Armstrong Foundjem</a:t>
            </a:r>
          </a:p>
          <a:p>
            <a:pPr defTabSz="537463">
              <a:defRPr b="0" sz="3404"/>
            </a:pPr>
            <a:r>
              <a:t>MCIS — Laboratory</a:t>
            </a:r>
          </a:p>
        </p:txBody>
      </p:sp>
      <p:pic>
        <p:nvPicPr>
          <p:cNvPr id="124" name="poly.gif" descr="poly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5" y="8050162"/>
            <a:ext cx="3605488" cy="1712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ttps://access.redhat.com/documentation/en-us/openshift_container_platform/3.7/html/upgrading_clusters/upgrading-blue-green-deploy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https://access.redhat.com/documentation/en-us/openshift_container_platform/3.7/html/upgrading_clusters/upgrading-blue-green-deployments</a:t>
            </a:r>
          </a:p>
          <a:p>
            <a:pPr>
              <a:buSzPct val="50000"/>
              <a:buBlip>
                <a:blip r:embed="rId2"/>
              </a:buBlip>
            </a:pP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https://opensource.com/article/17/5/colorful-deployments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The Challenge" descr="The Challeng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2774" y="15723"/>
            <a:ext cx="9399252" cy="1419628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Q1. What is the relationship between the command oc (cli) and MiniShift (OpenShift)…"/>
          <p:cNvSpPr txBox="1"/>
          <p:nvPr>
            <p:ph type="body" idx="1"/>
          </p:nvPr>
        </p:nvSpPr>
        <p:spPr>
          <a:xfrm>
            <a:off x="952500" y="1878929"/>
            <a:ext cx="11099800" cy="6998371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</a:p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  <a:r>
              <a:t>Q1. What is the relationship between the command oc (cli) and MiniShift (OpenShift) </a:t>
            </a:r>
          </a:p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  <a:r>
              <a:t>Q2. What is the relationship between OpenShift snd Kubernetes?</a:t>
            </a:r>
          </a:p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  <a:r>
              <a:t>Q3. In the world of OpenShift, what is a project and a namespace?</a:t>
            </a:r>
          </a:p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  <a:r>
              <a:t>Q4. In your own words, what is kubernetes and why is it useful for DevOps? </a:t>
            </a:r>
          </a:p>
          <a:p>
            <a:pPr marL="400050" indent="-400050" defTabSz="525779">
              <a:spcBef>
                <a:spcPts val="3700"/>
              </a:spcBef>
              <a:buSzPct val="50000"/>
              <a:buBlip>
                <a:blip r:embed="rId2"/>
              </a:buBlip>
              <a:defRPr sz="2880"/>
            </a:pPr>
            <a:r>
              <a:t>Q5. Can more than one projects have the same name, why(not)?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Questions: 1-15 (1pt each)" descr="Questions: 1-15 (1pt each)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774" y="-21456"/>
            <a:ext cx="9399252" cy="149398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Q6. What does it mean to scale your application? Explain the different between horizontal scaling vs vertical scaling.…"/>
          <p:cNvSpPr txBox="1"/>
          <p:nvPr>
            <p:ph type="body" idx="1"/>
          </p:nvPr>
        </p:nvSpPr>
        <p:spPr>
          <a:xfrm>
            <a:off x="952500" y="1878929"/>
            <a:ext cx="11099800" cy="6998371"/>
          </a:xfrm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t>Q6. What does it mean to scale your application? Explain the different between horizontal scaling vs vertical scaling.</a:t>
            </a:r>
            <a:endParaRPr b="1"/>
          </a:p>
          <a:p>
            <a:pPr>
              <a:buSzPct val="50000"/>
              <a:buBlip>
                <a:blip r:embed="rId2"/>
              </a:buBlip>
            </a:pPr>
            <a:r>
              <a:t>Q7. What is a pod? Explain how they work.</a:t>
            </a:r>
          </a:p>
          <a:p>
            <a:pPr>
              <a:buSzPct val="50000"/>
              <a:buBlip>
                <a:blip r:embed="rId2"/>
              </a:buBlip>
            </a:pPr>
            <a:r>
              <a:t>Q8. What is “Application self-healing”</a:t>
            </a:r>
          </a:p>
          <a:p>
            <a:pPr>
              <a:buSzPct val="50000"/>
              <a:buBlip>
                <a:blip r:embed="rId2"/>
              </a:buBlip>
            </a:pPr>
            <a:r>
              <a:t>Q9. What is the purpose of routing?</a:t>
            </a:r>
          </a:p>
          <a:p>
            <a:pPr>
              <a:buSzPct val="50000"/>
              <a:buBlip>
                <a:blip r:embed="rId2"/>
              </a:buBlip>
            </a:pPr>
            <a:r>
              <a:t>Q10. Explain and describe the meaning of application deployments from source code to the end point.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6" name="Questions" descr="Questions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774" y="-21456"/>
            <a:ext cx="9399252" cy="149398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Q11. From “Interactive Learning Portal” interface, select any two scenarios of your choice and explain the main task they describe.…"/>
          <p:cNvSpPr txBox="1"/>
          <p:nvPr>
            <p:ph type="body" idx="1"/>
          </p:nvPr>
        </p:nvSpPr>
        <p:spPr>
          <a:xfrm>
            <a:off x="952500" y="1878929"/>
            <a:ext cx="11099800" cy="6998371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buSzPct val="50000"/>
              <a:buBlip>
                <a:blip r:embed="rId2"/>
              </a:buBlip>
              <a:defRPr sz="3104"/>
            </a:pPr>
            <a:r>
              <a:t>Q11. From “Interactive Learning Portal” interface, select any two scenarios of your choice and explain the main task they describe.</a:t>
            </a:r>
          </a:p>
          <a:p>
            <a:pPr marL="431165" indent="-431165" defTabSz="566674">
              <a:spcBef>
                <a:spcPts val="4000"/>
              </a:spcBef>
              <a:buSzPct val="50000"/>
              <a:buBlip>
                <a:blip r:embed="rId2"/>
              </a:buBlip>
              <a:defRPr sz="3104"/>
            </a:pPr>
            <a:r>
              <a:t>Q12. In each step, briefly explain the purpose and what the step aims to achieve.</a:t>
            </a:r>
          </a:p>
          <a:p>
            <a:pPr marL="431165" indent="-431165" defTabSz="566674">
              <a:spcBef>
                <a:spcPts val="4000"/>
              </a:spcBef>
              <a:buSzPct val="50000"/>
              <a:buBlip>
                <a:blip r:embed="rId2"/>
              </a:buBlip>
              <a:defRPr sz="3104"/>
            </a:pPr>
            <a:r>
              <a:t>Q13. Give five oc commands with options and explain what they aim at archiving.</a:t>
            </a:r>
          </a:p>
          <a:p>
            <a:pPr marL="431165" indent="-431165" defTabSz="566674">
              <a:spcBef>
                <a:spcPts val="4000"/>
              </a:spcBef>
              <a:buSzPct val="50000"/>
              <a:buBlip>
                <a:blip r:embed="rId2"/>
              </a:buBlip>
              <a:defRPr sz="3104"/>
            </a:pPr>
            <a:r>
              <a:t>Q14. Give five oc commands without option and explain what they aim at achieving.</a:t>
            </a:r>
          </a:p>
          <a:p>
            <a:pPr marL="431165" indent="-431165" defTabSz="566674">
              <a:spcBef>
                <a:spcPts val="4000"/>
              </a:spcBef>
              <a:buSzPct val="50000"/>
              <a:buBlip>
                <a:blip r:embed="rId2"/>
              </a:buBlip>
              <a:defRPr sz="3104"/>
            </a:pPr>
            <a:r>
              <a:t>Q15. What is a volume and how useful it is?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Questions" descr="Questions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774" y="-21456"/>
            <a:ext cx="9399252" cy="149398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Q16. Build a blue-green application that switches the color of a page/screen from blue to green and vice-versa. (5pts)…"/>
          <p:cNvSpPr txBox="1"/>
          <p:nvPr>
            <p:ph type="body" idx="1"/>
          </p:nvPr>
        </p:nvSpPr>
        <p:spPr>
          <a:xfrm>
            <a:off x="952500" y="1878929"/>
            <a:ext cx="11099800" cy="6998371"/>
          </a:xfrm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4100"/>
              </a:spcBef>
              <a:buSzPct val="50000"/>
              <a:buBlip>
                <a:blip r:embed="rId2"/>
              </a:buBlip>
              <a:defRPr sz="3168"/>
            </a:pPr>
            <a:r>
              <a:t>Q16. Build a blue-green application that switches the color of a page/screen from blue to green and vice-versa. (5pts)</a:t>
            </a:r>
          </a:p>
          <a:p>
            <a:pPr marL="440055" indent="-440055" defTabSz="578358">
              <a:spcBef>
                <a:spcPts val="4100"/>
              </a:spcBef>
              <a:buSzPct val="50000"/>
              <a:buBlip>
                <a:blip r:embed="rId2"/>
              </a:buBlip>
              <a:defRPr sz="3168"/>
            </a:pPr>
          </a:p>
          <a:p>
            <a:pPr marL="440055" indent="-440055" defTabSz="578358">
              <a:spcBef>
                <a:spcPts val="4100"/>
              </a:spcBef>
              <a:buSzPct val="50000"/>
              <a:buBlip>
                <a:blip r:embed="rId2"/>
              </a:buBlip>
              <a:defRPr sz="3168"/>
            </a:pPr>
            <a:r>
              <a:rPr b="1"/>
              <a:t>Bonus</a:t>
            </a:r>
            <a:r>
              <a:t>: Scale out your applications to 10 instances on blue and green and scale in back to 1 each.   2pts</a:t>
            </a:r>
          </a:p>
          <a:p>
            <a:pPr marL="440055" indent="-440055" defTabSz="578358">
              <a:spcBef>
                <a:spcPts val="4100"/>
              </a:spcBef>
              <a:buSzPct val="50000"/>
              <a:buBlip>
                <a:blip r:embed="rId2"/>
              </a:buBlip>
              <a:defRPr sz="3168"/>
            </a:pPr>
          </a:p>
          <a:p>
            <a:pPr marL="440055" indent="-440055" defTabSz="578358">
              <a:spcBef>
                <a:spcPts val="4100"/>
              </a:spcBef>
              <a:buSzPct val="50000"/>
              <a:buBlip>
                <a:blip r:embed="rId2"/>
              </a:buBlip>
              <a:defRPr sz="3168"/>
            </a:pPr>
            <a:r>
              <a:t>NB: Q16 is obligatory! If you do not answer this question, your TP will not be marked and if you have less than 2pts on Q16, you will be given 0/5.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Challenge Question" descr="Challenge Question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774" y="-21456"/>
            <a:ext cx="9399252" cy="149398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</a:t>
            </a:r>
          </a:p>
        </p:txBody>
      </p:sp>
      <p:sp>
        <p:nvSpPr>
          <p:cNvPr id="197" name="Good luck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67359">
              <a:spcBef>
                <a:spcPts val="3300"/>
              </a:spcBef>
              <a:buSzTx/>
              <a:buNone/>
              <a:defRPr sz="2560"/>
            </a:pPr>
            <a:r>
              <a:t>                          </a:t>
            </a:r>
          </a:p>
          <a:p>
            <a:pPr marL="0" indent="0" defTabSz="467359">
              <a:spcBef>
                <a:spcPts val="3300"/>
              </a:spcBef>
              <a:buSzTx/>
              <a:buNone/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lvl="7" marL="0" indent="0" algn="ctr" defTabSz="467359">
              <a:spcBef>
                <a:spcPts val="3300"/>
              </a:spcBef>
              <a:buSzTx/>
              <a:buNone/>
              <a:defRPr sz="2560"/>
            </a:pPr>
            <a:r>
              <a:t>Good luck!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thx.jpg" descr="thx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7801" y="3223273"/>
            <a:ext cx="5500019" cy="366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upplementary Materials for your knowledge bank onl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Supplementary Materials for your knowledge bank only.</a:t>
            </a:r>
          </a:p>
        </p:txBody>
      </p:sp>
      <p:sp>
        <p:nvSpPr>
          <p:cNvPr id="202" name="https://www.katacoda.com/courses/kubernetes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https://www.katacoda.com/courses/kubernetes</a:t>
            </a: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https://www.katacoda.com/courses/kubernetes/launch-single-node-cluster</a:t>
            </a: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https://kubernetes.io/docs/tutorials/kubernetes-basics/deploy-app/deploy-interactive/</a:t>
            </a:r>
          </a:p>
          <a:p>
            <a:pPr>
              <a:buSzPct val="50000"/>
              <a:buBlip>
                <a:blip r:embed="rId2"/>
              </a:buBlip>
            </a:pPr>
            <a:r>
              <a:t>https://kubernetes.io/docs/tutorials/hello-minikube/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4400" y="69850"/>
            <a:ext cx="1712573" cy="114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RedHatOpenShift.mp4" descr="RedHatOpenShif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7059" y="1391920"/>
            <a:ext cx="12390682" cy="696976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29" name="OpenShift in Action" descr="OpenShift in Action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89679" y="-167030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0" name="up.png" descr="u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36231" y="8761567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Let’s watch this video"/>
          <p:cNvSpPr txBox="1"/>
          <p:nvPr/>
        </p:nvSpPr>
        <p:spPr>
          <a:xfrm>
            <a:off x="209978" y="9159206"/>
            <a:ext cx="32583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91702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4400" y="69850"/>
            <a:ext cx="1712573" cy="114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verview-OpenShift.mp4" descr="Overview-OpenShif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53405" y="1741321"/>
            <a:ext cx="11148369" cy="6270958"/>
          </a:xfrm>
          <a:prstGeom prst="rect">
            <a:avLst/>
          </a:prstGeom>
        </p:spPr>
      </p:pic>
      <p:pic>
        <p:nvPicPr>
          <p:cNvPr id="136" name="OpenShift in Action" descr="OpenShift in Action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359" y="-47858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7" name="up.png" descr="u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13360" y="8368041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Let’s watch this video"/>
          <p:cNvSpPr txBox="1"/>
          <p:nvPr/>
        </p:nvSpPr>
        <p:spPr>
          <a:xfrm>
            <a:off x="849458" y="9060824"/>
            <a:ext cx="32583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06604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Image"/>
          <p:cNvGrpSpPr/>
          <p:nvPr/>
        </p:nvGrpSpPr>
        <p:grpSpPr>
          <a:xfrm>
            <a:off x="460" y="607454"/>
            <a:ext cx="13131340" cy="7929092"/>
            <a:chOff x="0" y="0"/>
            <a:chExt cx="13131339" cy="7929090"/>
          </a:xfrm>
        </p:grpSpPr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877340" cy="75988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131340" cy="7929091"/>
            </a:xfrm>
            <a:prstGeom prst="rect">
              <a:avLst/>
            </a:prstGeom>
            <a:effectLst/>
          </p:spPr>
        </p:pic>
      </p:grp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1600" y="4778045"/>
            <a:ext cx="691578" cy="2898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718982">
            <a:off x="12566174" y="5846412"/>
            <a:ext cx="432845" cy="18141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ine"/>
          <p:cNvSpPr/>
          <p:nvPr/>
        </p:nvSpPr>
        <p:spPr>
          <a:xfrm flipH="1" flipV="1">
            <a:off x="418957" y="7711929"/>
            <a:ext cx="534944" cy="12287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Line"/>
          <p:cNvSpPr/>
          <p:nvPr/>
        </p:nvSpPr>
        <p:spPr>
          <a:xfrm flipV="1">
            <a:off x="11382405" y="7689350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PaaS"/>
          <p:cNvSpPr txBox="1"/>
          <p:nvPr/>
        </p:nvSpPr>
        <p:spPr>
          <a:xfrm>
            <a:off x="543973" y="8893073"/>
            <a:ext cx="8653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PaaS</a:t>
            </a:r>
          </a:p>
        </p:txBody>
      </p:sp>
      <p:sp>
        <p:nvSpPr>
          <p:cNvPr id="149" name="IaaS"/>
          <p:cNvSpPr txBox="1"/>
          <p:nvPr/>
        </p:nvSpPr>
        <p:spPr>
          <a:xfrm>
            <a:off x="11045505" y="8893073"/>
            <a:ext cx="7519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IaaS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penShift, platform as a service (PaaS) ODK Red Hat builds on Docker and K8s.…"/>
          <p:cNvSpPr txBox="1"/>
          <p:nvPr>
            <p:ph type="body" sz="half" idx="1"/>
          </p:nvPr>
        </p:nvSpPr>
        <p:spPr>
          <a:xfrm>
            <a:off x="765869" y="5767784"/>
            <a:ext cx="11372206" cy="3543698"/>
          </a:xfrm>
          <a:prstGeom prst="rect">
            <a:avLst/>
          </a:prstGeom>
        </p:spPr>
        <p:txBody>
          <a:bodyPr/>
          <a:lstStyle/>
          <a:p>
            <a:pPr marL="291703" indent="-291703" algn="l" defTabSz="457200">
              <a:lnSpc>
                <a:spcPts val="4900"/>
              </a:lnSpc>
              <a:buSzPct val="100000"/>
              <a:buBlip>
                <a:blip r:embed="rId2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algn="l" defTabSz="457200">
              <a:lnSpc>
                <a:spcPts val="4900"/>
              </a:lnSpc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OpenShift, platform as a service (PaaS) ODK Red Hat builds on Docker and K8s. 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DevOps can deliver faster with containers and Kubernetes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Focus on coding while OpenShift build, run, and scale your apps in the cloud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K8s, container as a service (CaaS) an open source project from Google</a:t>
            </a:r>
          </a:p>
        </p:txBody>
      </p:sp>
      <p:pic>
        <p:nvPicPr>
          <p:cNvPr id="152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1868" y="962951"/>
            <a:ext cx="6822554" cy="5077404"/>
          </a:xfrm>
          <a:prstGeom prst="rect">
            <a:avLst/>
          </a:prstGeom>
        </p:spPr>
      </p:pic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How OpenShift fits in Kubernetes (K8s) world" descr="How OpenShift fits in Kubernetes (K8s) world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9679" y="-167030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nodeType="with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p" bldLvl="5" animBg="1" rev="0" advAuto="0" spid="15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ttps://learn.openshift.com/introduction/getting-started/"/>
          <p:cNvSpPr txBox="1"/>
          <p:nvPr>
            <p:ph type="body" sz="quarter" idx="1"/>
          </p:nvPr>
        </p:nvSpPr>
        <p:spPr>
          <a:xfrm>
            <a:off x="1574800" y="6978650"/>
            <a:ext cx="11099800" cy="2159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https://learn.openshift.com/introduction/getting-started/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steps.jpg" descr="step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2081" y="2197100"/>
            <a:ext cx="7044473" cy="39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00" y="6791739"/>
            <a:ext cx="1677363" cy="166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penShift Online Tutorials" descr="OpenShift Online Tutorials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0854" y="245081"/>
            <a:ext cx="9329821" cy="1146859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9181" y="-257614"/>
            <a:ext cx="8552758" cy="3182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2229" y="2656460"/>
            <a:ext cx="7091626" cy="6428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129" y="2330450"/>
            <a:ext cx="11586542" cy="553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Blue Green Deployment" descr="Blue Green Deployment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0854" y="245081"/>
            <a:ext cx="9329821" cy="1146859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OpenShiftBlueGreenDeployments.mp4" descr="OpenShiftBlueGreenDeployment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72114" y="1082417"/>
            <a:ext cx="10460572" cy="7228034"/>
          </a:xfrm>
          <a:prstGeom prst="rect">
            <a:avLst/>
          </a:prstGeom>
        </p:spPr>
      </p:pic>
      <p:pic>
        <p:nvPicPr>
          <p:cNvPr id="172" name="The Challenge: Blue-Green Explained" descr="The Challenge: Blue-Green Explained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7694" y="-104047"/>
            <a:ext cx="9329821" cy="1283244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3" name="up.png" descr="u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6231" y="8761567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et’s watch this video"/>
          <p:cNvSpPr txBox="1"/>
          <p:nvPr/>
        </p:nvSpPr>
        <p:spPr>
          <a:xfrm>
            <a:off x="209978" y="9159206"/>
            <a:ext cx="32583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473449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